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2" r:id="rId7"/>
    <p:sldId id="264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00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8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328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51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36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4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9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781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26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40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09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tx1"/>
          </a:fgClr>
          <a:bgClr>
            <a:srgbClr val="C0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15F63-4FE3-4BC6-90A0-644C34AE15A7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17EEB-63EF-48BC-9343-0FC22CA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J.D. Rockefeller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399" y="6324600"/>
            <a:ext cx="4052455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ritannic Bold" pitchFamily="34" charset="0"/>
                <a:cs typeface="Arial" pitchFamily="34" charset="0"/>
              </a:rPr>
              <a:t>By: Michaela Swink</a:t>
            </a:r>
            <a:endParaRPr lang="en-US" dirty="0">
              <a:solidFill>
                <a:schemeClr val="bg1"/>
              </a:solidFill>
              <a:latin typeface="Britannic Bold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03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Early Life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Born- July 8, 1839 in Richford, New York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Second of six children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His father </a:t>
            </a:r>
            <a:r>
              <a:rPr lang="en-US" dirty="0">
                <a:solidFill>
                  <a:schemeClr val="bg1"/>
                </a:solidFill>
              </a:rPr>
              <a:t>owned farm property and traded in many goods, including lumber and patent </a:t>
            </a:r>
            <a:r>
              <a:rPr lang="en-US" dirty="0" smtClean="0">
                <a:solidFill>
                  <a:schemeClr val="bg1"/>
                </a:solidFill>
              </a:rPr>
              <a:t>medicines (traveling salesman)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Stay at home mom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Received unusually good education for the time period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743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Early Life </a:t>
            </a:r>
            <a:r>
              <a:rPr lang="en-US" dirty="0" err="1" smtClean="0">
                <a:solidFill>
                  <a:schemeClr val="bg1"/>
                </a:solidFill>
                <a:latin typeface="Algerian" pitchFamily="82" charset="0"/>
              </a:rPr>
              <a:t>Cnt</a:t>
            </a:r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.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His </a:t>
            </a:r>
            <a:r>
              <a:rPr lang="en-US" dirty="0" smtClean="0">
                <a:solidFill>
                  <a:schemeClr val="bg1"/>
                </a:solidFill>
              </a:rPr>
              <a:t>mother was </a:t>
            </a:r>
            <a:r>
              <a:rPr lang="en-US" dirty="0">
                <a:solidFill>
                  <a:schemeClr val="bg1"/>
                </a:solidFill>
              </a:rPr>
              <a:t>very religious and very disciplined. She taught John to work, to save, and to give to </a:t>
            </a:r>
            <a:r>
              <a:rPr lang="en-US" dirty="0" smtClean="0">
                <a:solidFill>
                  <a:schemeClr val="bg1"/>
                </a:solidFill>
              </a:rPr>
              <a:t>charities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 school, John was very good at math</a:t>
            </a:r>
          </a:p>
          <a:p>
            <a:pPr lvl="0"/>
            <a:r>
              <a:rPr lang="en-US" sz="3000" dirty="0">
                <a:solidFill>
                  <a:prstClr val="white"/>
                </a:solidFill>
              </a:rPr>
              <a:t>Found work as a produce clerk at age 16</a:t>
            </a:r>
          </a:p>
          <a:p>
            <a:pPr lvl="0"/>
            <a:r>
              <a:rPr lang="en-US" sz="3000" dirty="0">
                <a:solidFill>
                  <a:prstClr val="white"/>
                </a:solidFill>
              </a:rPr>
              <a:t>Formed a partnership at age 19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227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Early Business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Formed </a:t>
            </a:r>
            <a:r>
              <a:rPr lang="en-US" dirty="0">
                <a:solidFill>
                  <a:schemeClr val="bg1"/>
                </a:solidFill>
              </a:rPr>
              <a:t>a partnership with a neighbor, Maurice Clark. Each man put up $2000 and formed Clark &amp; Rockefeller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They were commission </a:t>
            </a:r>
            <a:r>
              <a:rPr lang="en-US" dirty="0">
                <a:solidFill>
                  <a:schemeClr val="bg1"/>
                </a:solidFill>
              </a:rPr>
              <a:t>merchants in grain, hay, meats, and miscellaneous goods.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chemeClr val="bg1"/>
                </a:solidFill>
              </a:rPr>
              <a:t>commission merchant business was very competitive and Clark &amp; Rockefeller’s success was due in large part to Rockefeller’s natural business abilities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21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Big Business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During </a:t>
            </a:r>
            <a:r>
              <a:rPr lang="en-US" sz="2400" dirty="0">
                <a:solidFill>
                  <a:schemeClr val="bg1"/>
                </a:solidFill>
              </a:rPr>
              <a:t>the Civil War </a:t>
            </a:r>
            <a:r>
              <a:rPr lang="en-US" sz="2400" dirty="0" smtClean="0">
                <a:solidFill>
                  <a:schemeClr val="bg1"/>
                </a:solidFill>
              </a:rPr>
              <a:t>Rockefeller </a:t>
            </a:r>
            <a:r>
              <a:rPr lang="en-US" sz="2400" dirty="0">
                <a:solidFill>
                  <a:schemeClr val="bg1"/>
                </a:solidFill>
              </a:rPr>
              <a:t>branched out into oil </a:t>
            </a:r>
            <a:r>
              <a:rPr lang="en-US" sz="2400" dirty="0" smtClean="0">
                <a:solidFill>
                  <a:schemeClr val="bg1"/>
                </a:solidFill>
              </a:rPr>
              <a:t>refining with </a:t>
            </a:r>
            <a:r>
              <a:rPr lang="en-US" sz="2400" dirty="0">
                <a:solidFill>
                  <a:schemeClr val="bg1"/>
                </a:solidFill>
              </a:rPr>
              <a:t>Samuel </a:t>
            </a:r>
            <a:r>
              <a:rPr lang="en-US" sz="2400" dirty="0" smtClean="0">
                <a:solidFill>
                  <a:schemeClr val="bg1"/>
                </a:solidFill>
              </a:rPr>
              <a:t>Andrews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Within </a:t>
            </a:r>
            <a:r>
              <a:rPr lang="en-US" sz="2400" dirty="0">
                <a:solidFill>
                  <a:schemeClr val="bg1"/>
                </a:solidFill>
              </a:rPr>
              <a:t>two years Rockefeller became senior partner; Clark was bought out, and the firm Rockefeller and Andrews became Cleveland's largest </a:t>
            </a:r>
            <a:r>
              <a:rPr lang="en-US" sz="2400" dirty="0" smtClean="0">
                <a:solidFill>
                  <a:schemeClr val="bg1"/>
                </a:solidFill>
              </a:rPr>
              <a:t>refinery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Rockefeller survived the bitter competition in the oil </a:t>
            </a:r>
            <a:r>
              <a:rPr lang="en-US" sz="2400" dirty="0" smtClean="0">
                <a:solidFill>
                  <a:schemeClr val="bg1"/>
                </a:solidFill>
              </a:rPr>
              <a:t>industry.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>
                <a:solidFill>
                  <a:schemeClr val="bg1"/>
                </a:solidFill>
              </a:rPr>
              <a:t>Standard Oil </a:t>
            </a:r>
            <a:r>
              <a:rPr lang="en-US" sz="2400" dirty="0" smtClean="0">
                <a:solidFill>
                  <a:schemeClr val="bg1"/>
                </a:solidFill>
              </a:rPr>
              <a:t>Company was formed by </a:t>
            </a:r>
            <a:r>
              <a:rPr lang="en-US" sz="2400" dirty="0">
                <a:solidFill>
                  <a:schemeClr val="bg1"/>
                </a:solidFill>
              </a:rPr>
              <a:t>Rockefeller, his </a:t>
            </a:r>
            <a:r>
              <a:rPr lang="en-US" sz="2400" dirty="0" smtClean="0">
                <a:solidFill>
                  <a:schemeClr val="bg1"/>
                </a:solidFill>
              </a:rPr>
              <a:t>brother, </a:t>
            </a:r>
            <a:r>
              <a:rPr lang="en-US" sz="2400" dirty="0">
                <a:solidFill>
                  <a:schemeClr val="bg1"/>
                </a:solidFill>
              </a:rPr>
              <a:t>and </a:t>
            </a:r>
            <a:r>
              <a:rPr lang="en-US" sz="2400" dirty="0" smtClean="0">
                <a:solidFill>
                  <a:schemeClr val="bg1"/>
                </a:solidFill>
              </a:rPr>
              <a:t>Andrews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Standard </a:t>
            </a:r>
            <a:r>
              <a:rPr lang="en-US" sz="2400" dirty="0">
                <a:solidFill>
                  <a:schemeClr val="bg1"/>
                </a:solidFill>
              </a:rPr>
              <a:t>Oil controlled one-tenth of American refining, the competition </a:t>
            </a:r>
            <a:r>
              <a:rPr lang="en-US" sz="2400" dirty="0" smtClean="0">
                <a:solidFill>
                  <a:schemeClr val="bg1"/>
                </a:solidFill>
              </a:rPr>
              <a:t>remained</a:t>
            </a:r>
          </a:p>
          <a:p>
            <a:r>
              <a:rPr lang="en-US" sz="2400" dirty="0">
                <a:solidFill>
                  <a:schemeClr val="bg1"/>
                </a:solidFill>
              </a:rPr>
              <a:t>By 1879 he was refining 90 percent of American </a:t>
            </a:r>
            <a:r>
              <a:rPr lang="en-US" sz="2400" dirty="0" smtClean="0">
                <a:solidFill>
                  <a:schemeClr val="bg1"/>
                </a:solidFill>
              </a:rPr>
              <a:t>oil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368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Big Business </a:t>
            </a:r>
            <a:r>
              <a:rPr lang="en-US" dirty="0" err="1" smtClean="0">
                <a:solidFill>
                  <a:schemeClr val="bg1"/>
                </a:solidFill>
                <a:latin typeface="Algerian" pitchFamily="82" charset="0"/>
              </a:rPr>
              <a:t>Cnt</a:t>
            </a:r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.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Standard Oil was stationed in Cleveland, Ohio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Built his business around horizontal integration- buying all like-minded businesses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He used secret rebates in order to cheaply transport his oil which was later broken up by the Antitrust Act in 1892</a:t>
            </a:r>
          </a:p>
          <a:p>
            <a:r>
              <a:rPr lang="en-US" sz="2800" dirty="0">
                <a:solidFill>
                  <a:schemeClr val="bg1"/>
                </a:solidFill>
              </a:rPr>
              <a:t>Rockefeller understood that the only way to make profits consistently in oil refining was to make the business as large as possible and to utilize all their "waste" products.</a:t>
            </a:r>
          </a:p>
        </p:txBody>
      </p:sp>
    </p:spTree>
    <p:extLst>
      <p:ext uri="{BB962C8B-B14F-4D97-AF65-F5344CB8AC3E}">
        <p14:creationId xmlns:p14="http://schemas.microsoft.com/office/powerpoint/2010/main" val="3008420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Philanthropist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When he retired he established and gave money towards universities and education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University of Chicago was his first major philanthropic creation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He also helped set up many foundations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When he died, he had given most of his </a:t>
            </a:r>
            <a:r>
              <a:rPr lang="en-US" dirty="0" err="1" smtClean="0">
                <a:solidFill>
                  <a:schemeClr val="bg1"/>
                </a:solidFill>
              </a:rPr>
              <a:t>weath</a:t>
            </a:r>
            <a:r>
              <a:rPr lang="en-US" dirty="0" smtClean="0">
                <a:solidFill>
                  <a:schemeClr val="bg1"/>
                </a:solidFill>
              </a:rPr>
              <a:t> to his son</a:t>
            </a:r>
          </a:p>
          <a:p>
            <a:r>
              <a:rPr lang="en-US" dirty="0">
                <a:solidFill>
                  <a:schemeClr val="bg1"/>
                </a:solidFill>
              </a:rPr>
              <a:t>Through Rockefeller's foundation, more wealth has been dispersed than Rockefeller personally earned during his </a:t>
            </a:r>
            <a:r>
              <a:rPr lang="en-US" dirty="0" smtClean="0">
                <a:solidFill>
                  <a:schemeClr val="bg1"/>
                </a:solidFill>
              </a:rPr>
              <a:t>lifetime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610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[Political Cartoon]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3279683" cy="4525963"/>
          </a:xfrm>
        </p:spPr>
      </p:pic>
      <p:sp>
        <p:nvSpPr>
          <p:cNvPr id="6" name="TextBox 5"/>
          <p:cNvSpPr txBox="1"/>
          <p:nvPr/>
        </p:nvSpPr>
        <p:spPr>
          <a:xfrm>
            <a:off x="3810000" y="1447800"/>
            <a:ext cx="4876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With a globe in hand and a crown on his head, Rockefeller is pictured as king of the world and in complete control because of his Standard Oil.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The lamp in his hand signifies the oil that was produced for people to light up their homes.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By sitting on top of the oil barrel, Rockefeller is depicted as crushing all the other companies with his powerful monopoly.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Being on top of what he controls also shows the monopoly in Standard Oil.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723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Work Cited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lnSpcReduction="10000"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"American Experience The Rockefellers  People &amp; Events." </a:t>
            </a:r>
            <a:r>
              <a:rPr lang="en-US" sz="1800" i="1" dirty="0">
                <a:solidFill>
                  <a:schemeClr val="bg1"/>
                </a:solidFill>
              </a:rPr>
              <a:t>PBS: Public Broadcasting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bg1"/>
                </a:solidFill>
              </a:rPr>
              <a:t>	Service</a:t>
            </a:r>
            <a:r>
              <a:rPr lang="en-US" sz="1800" dirty="0">
                <a:solidFill>
                  <a:schemeClr val="bg1"/>
                </a:solidFill>
              </a:rPr>
              <a:t>. Web. 03 Feb. 2012. 	&lt;http://www.pbs.org/wgbh/amex/rockefellers/peopleevents/p_rock_jsr.htm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"</a:t>
            </a:r>
            <a:r>
              <a:rPr lang="en-US" sz="1800" dirty="0">
                <a:solidFill>
                  <a:schemeClr val="bg1"/>
                </a:solidFill>
              </a:rPr>
              <a:t>J.D. Rockefeller: From Oil Baron To Billionaire." </a:t>
            </a:r>
            <a:r>
              <a:rPr lang="en-US" sz="1800" i="1" dirty="0" err="1">
                <a:solidFill>
                  <a:schemeClr val="bg1"/>
                </a:solidFill>
              </a:rPr>
              <a:t>Investopedia</a:t>
            </a:r>
            <a:r>
              <a:rPr lang="en-US" sz="1800" i="1" dirty="0">
                <a:solidFill>
                  <a:schemeClr val="bg1"/>
                </a:solidFill>
              </a:rPr>
              <a:t> – The Web’s </a:t>
            </a:r>
            <a:r>
              <a:rPr lang="en-US" sz="1800" i="1" dirty="0" smtClean="0">
                <a:solidFill>
                  <a:schemeClr val="bg1"/>
                </a:solidFill>
              </a:rPr>
              <a:t>Largest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bg1"/>
                </a:solidFill>
              </a:rPr>
              <a:t>	</a:t>
            </a:r>
            <a:r>
              <a:rPr lang="en-US" sz="1800" i="1" dirty="0" smtClean="0">
                <a:solidFill>
                  <a:schemeClr val="bg1"/>
                </a:solidFill>
              </a:rPr>
              <a:t>Investing </a:t>
            </a:r>
            <a:r>
              <a:rPr lang="en-US" sz="1800" i="1" dirty="0">
                <a:solidFill>
                  <a:schemeClr val="bg1"/>
                </a:solidFill>
              </a:rPr>
              <a:t>Resource</a:t>
            </a:r>
            <a:r>
              <a:rPr lang="en-US" sz="1800" dirty="0">
                <a:solidFill>
                  <a:schemeClr val="bg1"/>
                </a:solidFill>
              </a:rPr>
              <a:t>. Web. 03 Feb. 2012</a:t>
            </a:r>
            <a:r>
              <a:rPr lang="en-US" sz="18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	</a:t>
            </a:r>
            <a:r>
              <a:rPr lang="en-US" sz="1800" dirty="0" smtClean="0">
                <a:solidFill>
                  <a:schemeClr val="bg1"/>
                </a:solidFill>
              </a:rPr>
              <a:t>&lt;</a:t>
            </a:r>
            <a:r>
              <a:rPr lang="en-US" sz="1800" dirty="0">
                <a:solidFill>
                  <a:schemeClr val="bg1"/>
                </a:solidFill>
              </a:rPr>
              <a:t>http://www.investopedia.com/articles/economics/08/jd-rockefeller.asp</a:t>
            </a:r>
            <a:r>
              <a:rPr lang="en-US" sz="1800" dirty="0" smtClean="0">
                <a:solidFill>
                  <a:schemeClr val="bg1"/>
                </a:solidFill>
              </a:rPr>
              <a:t>&gt;.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"</a:t>
            </a:r>
            <a:r>
              <a:rPr lang="en-US" sz="1800" dirty="0">
                <a:solidFill>
                  <a:schemeClr val="bg1"/>
                </a:solidFill>
              </a:rPr>
              <a:t>John D Rockefeller Biography - Facts, Birthday, Life Story - Biography.com</a:t>
            </a:r>
            <a:r>
              <a:rPr lang="en-US" sz="1800" dirty="0" smtClean="0">
                <a:solidFill>
                  <a:schemeClr val="bg1"/>
                </a:solidFill>
              </a:rPr>
              <a:t>.“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bg1"/>
                </a:solidFill>
              </a:rPr>
              <a:t>	</a:t>
            </a:r>
            <a:r>
              <a:rPr lang="en-US" sz="1800" i="1" dirty="0" smtClean="0">
                <a:solidFill>
                  <a:schemeClr val="bg1"/>
                </a:solidFill>
              </a:rPr>
              <a:t>Famous </a:t>
            </a:r>
            <a:r>
              <a:rPr lang="en-US" sz="1800" i="1" dirty="0">
                <a:solidFill>
                  <a:schemeClr val="bg1"/>
                </a:solidFill>
              </a:rPr>
              <a:t>Biographies &amp; TV Shows - Biography.com</a:t>
            </a:r>
            <a:r>
              <a:rPr lang="en-US" sz="1800" dirty="0">
                <a:solidFill>
                  <a:schemeClr val="bg1"/>
                </a:solidFill>
              </a:rPr>
              <a:t>. Web. 03 Feb. 2012</a:t>
            </a:r>
            <a:r>
              <a:rPr lang="en-US" sz="18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	</a:t>
            </a:r>
            <a:r>
              <a:rPr lang="en-US" sz="1800" dirty="0" smtClean="0">
                <a:solidFill>
                  <a:schemeClr val="bg1"/>
                </a:solidFill>
              </a:rPr>
              <a:t>&lt;</a:t>
            </a:r>
            <a:r>
              <a:rPr lang="en-US" sz="1800" dirty="0">
                <a:solidFill>
                  <a:schemeClr val="bg1"/>
                </a:solidFill>
              </a:rPr>
              <a:t>http://www.biography.com/people/john-d-rockefeller-9461341</a:t>
            </a:r>
            <a:r>
              <a:rPr lang="en-US" sz="1800" dirty="0" smtClean="0">
                <a:solidFill>
                  <a:schemeClr val="bg1"/>
                </a:solidFill>
              </a:rPr>
              <a:t>&gt;.</a:t>
            </a:r>
          </a:p>
          <a:p>
            <a:r>
              <a:rPr lang="en-US" sz="1800" dirty="0">
                <a:solidFill>
                  <a:schemeClr val="bg1"/>
                </a:solidFill>
              </a:rPr>
              <a:t>"John D. Rockefeller Biography - Life, Family, Childhood, Children, Wife, </a:t>
            </a:r>
            <a:r>
              <a:rPr lang="en-US" sz="1800" dirty="0" smtClean="0">
                <a:solidFill>
                  <a:schemeClr val="bg1"/>
                </a:solidFill>
              </a:rPr>
              <a:t>School,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	</a:t>
            </a:r>
            <a:r>
              <a:rPr lang="en-US" sz="1800" dirty="0" smtClean="0">
                <a:solidFill>
                  <a:schemeClr val="bg1"/>
                </a:solidFill>
              </a:rPr>
              <a:t>Mother</a:t>
            </a:r>
            <a:r>
              <a:rPr lang="en-US" sz="1800" dirty="0">
                <a:solidFill>
                  <a:schemeClr val="bg1"/>
                </a:solidFill>
              </a:rPr>
              <a:t>, Young, Information, Born." </a:t>
            </a:r>
            <a:r>
              <a:rPr lang="en-US" sz="1800" i="1" dirty="0">
                <a:solidFill>
                  <a:schemeClr val="bg1"/>
                </a:solidFill>
              </a:rPr>
              <a:t>Encyclopedia of World Biography</a:t>
            </a:r>
            <a:r>
              <a:rPr lang="en-US" sz="1800" dirty="0">
                <a:solidFill>
                  <a:schemeClr val="bg1"/>
                </a:solidFill>
              </a:rPr>
              <a:t>. </a:t>
            </a:r>
            <a:r>
              <a:rPr lang="en-US" sz="1800" dirty="0" smtClean="0">
                <a:solidFill>
                  <a:schemeClr val="bg1"/>
                </a:solidFill>
              </a:rPr>
              <a:t>Web.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	</a:t>
            </a:r>
            <a:r>
              <a:rPr lang="en-US" sz="1800" dirty="0" smtClean="0">
                <a:solidFill>
                  <a:schemeClr val="bg1"/>
                </a:solidFill>
              </a:rPr>
              <a:t>03 </a:t>
            </a:r>
            <a:r>
              <a:rPr lang="en-US" sz="1800" dirty="0">
                <a:solidFill>
                  <a:schemeClr val="bg1"/>
                </a:solidFill>
              </a:rPr>
              <a:t>Feb. 2012. &lt;http://</a:t>
            </a:r>
            <a:r>
              <a:rPr lang="en-US" sz="1800" dirty="0" smtClean="0">
                <a:solidFill>
                  <a:schemeClr val="bg1"/>
                </a:solidFill>
              </a:rPr>
              <a:t>www.notablebiographies.com/Pu-Ro/Rockefeller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	</a:t>
            </a:r>
            <a:r>
              <a:rPr lang="en-US" sz="1800" dirty="0" smtClean="0">
                <a:solidFill>
                  <a:schemeClr val="bg1"/>
                </a:solidFill>
              </a:rPr>
              <a:t>John-D.html</a:t>
            </a:r>
            <a:r>
              <a:rPr lang="en-US" sz="1800" dirty="0">
                <a:solidFill>
                  <a:schemeClr val="bg1"/>
                </a:solidFill>
              </a:rPr>
              <a:t>&gt;.</a:t>
            </a:r>
          </a:p>
          <a:p>
            <a:r>
              <a:rPr lang="en-US" sz="1800" dirty="0">
                <a:solidFill>
                  <a:schemeClr val="bg1"/>
                </a:solidFill>
              </a:rPr>
              <a:t>"V FOR VINDICATED." </a:t>
            </a:r>
            <a:r>
              <a:rPr lang="en-US" sz="1800" i="1" dirty="0">
                <a:solidFill>
                  <a:schemeClr val="bg1"/>
                </a:solidFill>
              </a:rPr>
              <a:t>WELCOME ULTRAGODS! (and SLAVES)</a:t>
            </a:r>
            <a:r>
              <a:rPr lang="en-US" sz="1800" dirty="0">
                <a:solidFill>
                  <a:schemeClr val="bg1"/>
                </a:solidFill>
              </a:rPr>
              <a:t>. Web. 03 Feb. 2012</a:t>
            </a:r>
            <a:r>
              <a:rPr lang="en-US" sz="18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	</a:t>
            </a:r>
            <a:r>
              <a:rPr lang="en-US" sz="1800" dirty="0" smtClean="0">
                <a:solidFill>
                  <a:schemeClr val="bg1"/>
                </a:solidFill>
              </a:rPr>
              <a:t>&lt;</a:t>
            </a:r>
            <a:r>
              <a:rPr lang="en-US" sz="1800" dirty="0">
                <a:solidFill>
                  <a:schemeClr val="bg1"/>
                </a:solidFill>
              </a:rPr>
              <a:t>http://www.ultragod.com/vindicated.html&gt;.</a:t>
            </a:r>
          </a:p>
          <a:p>
            <a:endParaRPr lang="en-US" sz="1800" dirty="0" smtClean="0">
              <a:solidFill>
                <a:schemeClr val="bg1"/>
              </a:solidFill>
            </a:endParaRPr>
          </a:p>
          <a:p>
            <a:endParaRPr lang="en-US" sz="1800" dirty="0" smtClean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147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491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J.D. Rockefeller</vt:lpstr>
      <vt:lpstr>Early Life</vt:lpstr>
      <vt:lpstr>Early Life Cnt.</vt:lpstr>
      <vt:lpstr>Early Business</vt:lpstr>
      <vt:lpstr>Big Business</vt:lpstr>
      <vt:lpstr>Big Business Cnt.</vt:lpstr>
      <vt:lpstr>Philanthropist</vt:lpstr>
      <vt:lpstr>[Political Cartoon]</vt:lpstr>
      <vt:lpstr>Work Cited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Michaela</dc:creator>
  <cp:lastModifiedBy>Michaela</cp:lastModifiedBy>
  <cp:revision>19</cp:revision>
  <dcterms:created xsi:type="dcterms:W3CDTF">2012-02-01T01:00:26Z</dcterms:created>
  <dcterms:modified xsi:type="dcterms:W3CDTF">2012-02-04T02:28:00Z</dcterms:modified>
</cp:coreProperties>
</file>